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embeddedFontLst>
    <p:embeddedFont>
      <p:font typeface="Verdana" panose="020B0604030504040204" pitchFamily="34" charset="0"/>
      <p:regular r:id="rId11"/>
      <p:bold r:id="rId12"/>
      <p:italic r:id="rId13"/>
      <p:boldItalic r:id="rId14"/>
    </p:embeddedFont>
    <p:embeddedFont>
      <p:font typeface="Corbel" panose="020B0503020204020204" pitchFamily="34" charset="0"/>
      <p:regular r:id="rId15"/>
      <p:bold r:id="rId16"/>
      <p:italic r:id="rId17"/>
      <p:boldItalic r:id="rId18"/>
    </p:embeddedFont>
    <p:embeddedFont>
      <p:font typeface="Aharoni" panose="02010803020104030203" pitchFamily="2" charset="-79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pa Sans" panose="02000000000000000000" pitchFamily="2" charset="0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60D"/>
    <a:srgbClr val="72A2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66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29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40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257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655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90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44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67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0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71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39B7A-661A-41FE-869D-4F3AA525CB9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C7CC-EDAF-4BDF-95A6-4994D65F5A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85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8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x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828600" y="476672"/>
            <a:ext cx="7772400" cy="1470025"/>
          </a:xfrm>
        </p:spPr>
        <p:txBody>
          <a:bodyPr/>
          <a:lstStyle/>
          <a:p>
            <a:r>
              <a:rPr lang="en-US" cap="all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ru-RU">
              <a:cs typeface="Aharoni" panose="02010803020104030203" pitchFamily="2" charset="-79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00509" y="2132856"/>
            <a:ext cx="6048672" cy="1296144"/>
          </a:xfrm>
        </p:spPr>
        <p:txBody>
          <a:bodyPr>
            <a:noAutofit/>
          </a:bodyPr>
          <a:lstStyle/>
          <a:p>
            <a:r>
              <a:rPr lang="en-US" sz="2800" cap="all">
                <a:solidFill>
                  <a:schemeClr val="tx1">
                    <a:lumMod val="65000"/>
                    <a:lumOff val="35000"/>
                  </a:schemeClr>
                </a:solidFill>
                <a:latin typeface="Ropa Sans" panose="020000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SmartCard is a blockchain-based solution that aims to improve on the digital payment card </a:t>
            </a:r>
            <a:r>
              <a:rPr lang="en-US" sz="2800" cap="all" smtClean="0">
                <a:solidFill>
                  <a:schemeClr val="tx1">
                    <a:lumMod val="65000"/>
                    <a:lumOff val="35000"/>
                  </a:schemeClr>
                </a:solidFill>
                <a:latin typeface="Ropa Sans" panose="020000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model.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8469" y="3717032"/>
            <a:ext cx="4192864" cy="287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4174975" y="4232746"/>
            <a:ext cx="4320481" cy="1632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The SmartCard makes it possible to pay with SmartCash using a physical card where no mobile wallet or phone internet access is required. </a:t>
            </a:r>
            <a:endParaRPr lang="en-US" sz="2000" cap="all" smtClean="0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612576" y="476672"/>
            <a:ext cx="7772400" cy="1470025"/>
          </a:xfrm>
        </p:spPr>
        <p:txBody>
          <a:bodyPr/>
          <a:lstStyle/>
          <a:p>
            <a:r>
              <a:rPr lang="en-US" cap="all">
                <a:latin typeface="Aharoni" panose="02010803020104030203" pitchFamily="2" charset="-79"/>
                <a:cs typeface="Aharoni" panose="02010803020104030203" pitchFamily="2" charset="-79"/>
              </a:rPr>
              <a:t>ADVANTAGES</a:t>
            </a:r>
            <a:endParaRPr lang="ru-RU">
              <a:cs typeface="Aharoni" panose="02010803020104030203" pitchFamily="2" charset="-79"/>
            </a:endParaRPr>
          </a:p>
        </p:txBody>
      </p:sp>
      <p:pic>
        <p:nvPicPr>
          <p:cNvPr id="2050" name="Picture 2" descr="C:\Users\Admin\Desktop\84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074"/>
            <a:ext cx="1440929" cy="144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\Desktop\84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87" y="1988073"/>
            <a:ext cx="1440929" cy="144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\Desktop\84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988070"/>
            <a:ext cx="1440929" cy="144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\Desktop\84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9"/>
            <a:ext cx="1440929" cy="144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min\Desktop\84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87" y="4221088"/>
            <a:ext cx="1440929" cy="144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\Desktop\84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221085"/>
            <a:ext cx="1440929" cy="144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1878" y="2298348"/>
            <a:ext cx="820372" cy="82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\Desktop\security-on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77" y="2285698"/>
            <a:ext cx="889947" cy="88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\Desktop\emoticon-square-smiling-face-with-closed-ey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32" y="2247766"/>
            <a:ext cx="921543" cy="9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0461" y="4459946"/>
            <a:ext cx="963206" cy="96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dmin\Desktop\timer-off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28" y="4532716"/>
            <a:ext cx="849698" cy="84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dmin\Desktop\credit-cards-paymen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4111">
            <a:off x="6989185" y="4466906"/>
            <a:ext cx="927679" cy="9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одзаголовок 2"/>
          <p:cNvSpPr txBox="1">
            <a:spLocks/>
          </p:cNvSpPr>
          <p:nvPr/>
        </p:nvSpPr>
        <p:spPr>
          <a:xfrm>
            <a:off x="762626" y="5805263"/>
            <a:ext cx="7667564" cy="374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itchFamily="34" charset="0"/>
                <a:ea typeface="Source Sans Pro Semibold" pitchFamily="34" charset="0"/>
              </a:rPr>
              <a:t> </a:t>
            </a: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No </a:t>
            </a:r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3rd Party   </a:t>
            </a:r>
            <a:r>
              <a:rPr lang="en-US" sz="14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         </a:t>
            </a:r>
            <a:r>
              <a:rPr lang="en-US" sz="12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</a:t>
            </a:r>
            <a:r>
              <a:rPr lang="en-US" sz="14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  </a:t>
            </a: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Instant PaymentS          </a:t>
            </a:r>
            <a:r>
              <a:rPr lang="en-US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</a:t>
            </a:r>
            <a:r>
              <a:rPr lang="en-US" sz="16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</a:t>
            </a:r>
            <a:r>
              <a:rPr lang="en-US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</a:t>
            </a:r>
            <a:r>
              <a:rPr lang="en-US" sz="16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</a:t>
            </a:r>
            <a:r>
              <a:rPr lang="en-US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</a:t>
            </a:r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You Print </a:t>
            </a: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It</a:t>
            </a: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1115616" y="3573016"/>
            <a:ext cx="7290166" cy="374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</a:t>
            </a: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NO </a:t>
            </a:r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FEES        </a:t>
            </a: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</a:t>
            </a:r>
            <a:r>
              <a:rPr lang="en-US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</a:t>
            </a:r>
            <a:r>
              <a:rPr lang="ru-RU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</a:t>
            </a:r>
            <a:r>
              <a:rPr lang="en-US" sz="14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       </a:t>
            </a:r>
            <a:r>
              <a:rPr lang="ru-RU" sz="14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   </a:t>
            </a:r>
            <a:r>
              <a:rPr lang="en-US" sz="14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 </a:t>
            </a:r>
            <a:r>
              <a:rPr lang="en-US" sz="12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</a:t>
            </a:r>
            <a:r>
              <a:rPr lang="en-US" sz="14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 </a:t>
            </a: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SECURE               </a:t>
            </a:r>
            <a:r>
              <a:rPr lang="en-US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</a:t>
            </a:r>
            <a:r>
              <a:rPr lang="en-US" sz="16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   </a:t>
            </a: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  CONVENIENCE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2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" y="1563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476672"/>
            <a:ext cx="6943800" cy="1470025"/>
          </a:xfrm>
        </p:spPr>
        <p:txBody>
          <a:bodyPr/>
          <a:lstStyle/>
          <a:p>
            <a:r>
              <a:rPr lang="en-US" cap="all">
                <a:latin typeface="Aharoni" panose="02010803020104030203" pitchFamily="2" charset="-79"/>
                <a:cs typeface="Aharoni" panose="02010803020104030203" pitchFamily="2" charset="-79"/>
              </a:rPr>
              <a:t>SmartCard</a:t>
            </a:r>
            <a:endParaRPr lang="ru-RU">
              <a:cs typeface="Aharoni" panose="02010803020104030203" pitchFamily="2" charset="-79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528" y="332656"/>
            <a:ext cx="6048672" cy="576064"/>
          </a:xfrm>
        </p:spPr>
        <p:txBody>
          <a:bodyPr>
            <a:noAutofit/>
          </a:bodyPr>
          <a:lstStyle/>
          <a:p>
            <a:r>
              <a:rPr lang="en-US" sz="2400" cap="all">
                <a:solidFill>
                  <a:schemeClr val="tx1">
                    <a:lumMod val="65000"/>
                    <a:lumOff val="3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How to create your </a:t>
            </a:r>
            <a:r>
              <a:rPr lang="en-US" sz="2400" cap="all" smtClean="0">
                <a:solidFill>
                  <a:schemeClr val="tx1">
                    <a:lumMod val="65000"/>
                    <a:lumOff val="3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own</a:t>
            </a:r>
            <a:endParaRPr lang="en-US" sz="2400" cap="all">
              <a:solidFill>
                <a:schemeClr val="tx1">
                  <a:lumMod val="65000"/>
                  <a:lumOff val="3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395536" y="1788417"/>
            <a:ext cx="6840760" cy="1967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Go </a:t>
            </a:r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to </a:t>
            </a:r>
            <a:r>
              <a:rPr lang="en-US" sz="2000" u="sng" cap="all">
                <a:solidFill>
                  <a:srgbClr val="72A2DC"/>
                </a:solidFill>
                <a:latin typeface="Ropa Sans" panose="02000000000000000000" pitchFamily="2" charset="0"/>
                <a:ea typeface="Source Sans Pro Semibold" pitchFamily="34" charset="0"/>
              </a:rPr>
              <a:t>card.smartcash.cc</a:t>
            </a:r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and create your account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Confirm email address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Click on "Add New Card"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Set PIN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Save card details</a:t>
            </a:r>
          </a:p>
        </p:txBody>
      </p:sp>
      <p:pic>
        <p:nvPicPr>
          <p:cNvPr id="3074" name="Picture 2" descr="C:\Users\Admin\Desktop\Screenshot_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49674"/>
            <a:ext cx="3786733" cy="34554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1" name="Подзаголовок 2"/>
          <p:cNvSpPr txBox="1">
            <a:spLocks/>
          </p:cNvSpPr>
          <p:nvPr/>
        </p:nvSpPr>
        <p:spPr>
          <a:xfrm>
            <a:off x="395536" y="4725144"/>
            <a:ext cx="3545135" cy="1967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Top up your card with SmartCash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Print your SmartCard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You're ready to pay!</a:t>
            </a:r>
            <a:endParaRPr lang="en-US" sz="2000" cap="all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</p:txBody>
      </p:sp>
      <p:pic>
        <p:nvPicPr>
          <p:cNvPr id="3076" name="Picture 4" descr="C:\Users\Admin\Desktop\485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5157" y="3396605"/>
            <a:ext cx="5543402" cy="177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xtLst/>
        </p:spPr>
      </p:pic>
      <p:sp>
        <p:nvSpPr>
          <p:cNvPr id="16" name="Скругленный прямоугольник 15"/>
          <p:cNvSpPr/>
          <p:nvPr/>
        </p:nvSpPr>
        <p:spPr>
          <a:xfrm>
            <a:off x="3347864" y="5160714"/>
            <a:ext cx="4910142" cy="1206262"/>
          </a:xfrm>
          <a:prstGeom prst="roundRect">
            <a:avLst/>
          </a:prstGeom>
          <a:solidFill>
            <a:srgbClr val="FEC60D"/>
          </a:solidFill>
          <a:ln>
            <a:solidFill>
              <a:srgbClr val="FEC60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83568" y="1916832"/>
            <a:ext cx="4320480" cy="1152128"/>
          </a:xfrm>
          <a:prstGeom prst="roundRect">
            <a:avLst/>
          </a:prstGeom>
          <a:solidFill>
            <a:srgbClr val="FEC60D"/>
          </a:solidFill>
          <a:ln>
            <a:solidFill>
              <a:srgbClr val="FEC60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184960" y="3514445"/>
            <a:ext cx="6552728" cy="1206262"/>
          </a:xfrm>
          <a:prstGeom prst="roundRect">
            <a:avLst/>
          </a:prstGeom>
          <a:solidFill>
            <a:srgbClr val="FEC60D"/>
          </a:solidFill>
          <a:ln>
            <a:solidFill>
              <a:srgbClr val="FEC60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495" y="476672"/>
            <a:ext cx="6912769" cy="1470025"/>
          </a:xfrm>
        </p:spPr>
        <p:txBody>
          <a:bodyPr/>
          <a:lstStyle/>
          <a:p>
            <a:r>
              <a:rPr lang="en-US" sz="3200" cap="all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cap="all" smtClean="0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en-US" sz="4600" cap="all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cap="all">
                <a:latin typeface="Aharoni" panose="02010803020104030203" pitchFamily="2" charset="-79"/>
                <a:cs typeface="Aharoni" panose="02010803020104030203" pitchFamily="2" charset="-79"/>
              </a:rPr>
              <a:t>Card</a:t>
            </a:r>
            <a:endParaRPr lang="ru-RU">
              <a:cs typeface="Aharoni" panose="02010803020104030203" pitchFamily="2" charset="-79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55576" y="1969396"/>
            <a:ext cx="4176464" cy="1080120"/>
          </a:xfrm>
        </p:spPr>
        <p:txBody>
          <a:bodyPr>
            <a:noAutofit/>
          </a:bodyPr>
          <a:lstStyle/>
          <a:p>
            <a:r>
              <a:rPr lang="en-US" sz="24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SmartCard in your </a:t>
            </a:r>
            <a:r>
              <a:rPr lang="en-US" sz="2400" b="1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phone</a:t>
            </a:r>
          </a:p>
          <a:p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Download “SmartCash Card” app from Google Play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83568" y="3543376"/>
            <a:ext cx="7547242" cy="1141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Security</a:t>
            </a:r>
            <a:endParaRPr lang="en-US" sz="2000" b="1" cap="all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  <a:p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Set your PIN, spending limits, and other custom </a:t>
            </a:r>
            <a:r>
              <a:rPr lang="en-US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controls</a:t>
            </a:r>
            <a:endParaRPr lang="en-US" sz="1800" cap="all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  <a:p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Randomized PIN &amp; Security Features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3174643" y="5197483"/>
            <a:ext cx="5256584" cy="1272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Easy to </a:t>
            </a:r>
            <a:r>
              <a:rPr lang="en-US" sz="2400" b="1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use</a:t>
            </a:r>
            <a:endParaRPr lang="en-US" sz="2400" b="1" cap="all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  <a:p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Scans the Pay QR code to make a payment</a:t>
            </a:r>
          </a:p>
          <a:p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No Internet Required</a:t>
            </a:r>
          </a:p>
        </p:txBody>
      </p:sp>
      <p:pic>
        <p:nvPicPr>
          <p:cNvPr id="4098" name="Picture 2" descr="C:\Users\Admin\Desktop\static_qr_code_withou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71" y="1339130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одзаголовок 2"/>
          <p:cNvSpPr txBox="1">
            <a:spLocks/>
          </p:cNvSpPr>
          <p:nvPr/>
        </p:nvSpPr>
        <p:spPr>
          <a:xfrm>
            <a:off x="5708868" y="2798930"/>
            <a:ext cx="1396382" cy="540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&lt; Scan me &gt;</a:t>
            </a:r>
            <a:endParaRPr lang="en-US" sz="1400" cap="all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Скругленный прямоугольник 20"/>
          <p:cNvSpPr/>
          <p:nvPr/>
        </p:nvSpPr>
        <p:spPr>
          <a:xfrm>
            <a:off x="1835696" y="2017772"/>
            <a:ext cx="3856219" cy="792088"/>
          </a:xfrm>
          <a:prstGeom prst="roundRect">
            <a:avLst/>
          </a:prstGeom>
          <a:solidFill>
            <a:srgbClr val="FEC60D"/>
          </a:solidFill>
          <a:ln>
            <a:solidFill>
              <a:srgbClr val="FEC60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2411759" y="5148810"/>
            <a:ext cx="3280155" cy="1152128"/>
          </a:xfrm>
          <a:prstGeom prst="roundRect">
            <a:avLst/>
          </a:prstGeom>
          <a:solidFill>
            <a:srgbClr val="FEC60D"/>
          </a:solidFill>
          <a:ln>
            <a:solidFill>
              <a:srgbClr val="FEC60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1659467" y="3415598"/>
            <a:ext cx="4032448" cy="1152128"/>
          </a:xfrm>
          <a:prstGeom prst="roundRect">
            <a:avLst/>
          </a:prstGeom>
          <a:solidFill>
            <a:srgbClr val="FEC60D"/>
          </a:solidFill>
          <a:ln>
            <a:solidFill>
              <a:srgbClr val="FEC60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5040560" cy="1470025"/>
          </a:xfrm>
        </p:spPr>
        <p:txBody>
          <a:bodyPr/>
          <a:lstStyle/>
          <a:p>
            <a:pPr algn="r"/>
            <a:r>
              <a:rPr lang="en-US" cap="all">
                <a:latin typeface="Aharoni" panose="02010803020104030203" pitchFamily="2" charset="-79"/>
                <a:cs typeface="Aharoni" panose="02010803020104030203" pitchFamily="2" charset="-79"/>
              </a:rPr>
              <a:t>How to </a:t>
            </a:r>
            <a:r>
              <a:rPr lang="en-US" cap="all" smtClean="0"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endParaRPr lang="ru-RU">
              <a:cs typeface="Aharoni" panose="02010803020104030203" pitchFamily="2" charset="-79"/>
            </a:endParaRPr>
          </a:p>
        </p:txBody>
      </p:sp>
      <p:sp>
        <p:nvSpPr>
          <p:cNvPr id="1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90251" y="2053776"/>
            <a:ext cx="3729656" cy="720080"/>
          </a:xfrm>
        </p:spPr>
        <p:txBody>
          <a:bodyPr>
            <a:noAutofit/>
          </a:bodyPr>
          <a:lstStyle/>
          <a:p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Deposit SmartCash into your card front QR Code "Deposit</a:t>
            </a: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"</a:t>
            </a:r>
            <a:endParaRPr lang="en-US" sz="2000" cap="all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</p:txBody>
      </p:sp>
      <p:sp>
        <p:nvSpPr>
          <p:cNvPr id="18" name="Подзаголовок 2"/>
          <p:cNvSpPr txBox="1">
            <a:spLocks/>
          </p:cNvSpPr>
          <p:nvPr/>
        </p:nvSpPr>
        <p:spPr>
          <a:xfrm>
            <a:off x="1759801" y="3487606"/>
            <a:ext cx="3888432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Let staff know you are paying with SmartCard so they scan your card back QR Code "</a:t>
            </a:r>
            <a:r>
              <a:rPr lang="en-US" sz="20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Pay"</a:t>
            </a:r>
            <a:endParaRPr lang="en-US" sz="2000" cap="all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  <a:p>
            <a:endParaRPr lang="en-US" sz="1800" cap="all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2384788" y="5220818"/>
            <a:ext cx="3307126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Confirm payment by verifying your card name and entering your PIN</a:t>
            </a:r>
            <a:endParaRPr lang="en-US" sz="1800" cap="all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</p:txBody>
      </p:sp>
      <p:pic>
        <p:nvPicPr>
          <p:cNvPr id="5122" name="Picture 2" descr="C:\Users\Admin\Desktop\655dddd970dd8f2e8fb510ea9a182d7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35" y="2588111"/>
            <a:ext cx="2033987" cy="3986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3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одзаголовок 2"/>
          <p:cNvSpPr txBox="1">
            <a:spLocks/>
          </p:cNvSpPr>
          <p:nvPr/>
        </p:nvSpPr>
        <p:spPr>
          <a:xfrm>
            <a:off x="1111771" y="2017772"/>
            <a:ext cx="576064" cy="683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cap="all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Source Sans Pro Semibold" pitchFamily="34" charset="0"/>
              </a:rPr>
              <a:t>1</a:t>
            </a:r>
          </a:p>
        </p:txBody>
      </p:sp>
      <p:sp>
        <p:nvSpPr>
          <p:cNvPr id="26" name="Подзаголовок 2"/>
          <p:cNvSpPr txBox="1">
            <a:spLocks/>
          </p:cNvSpPr>
          <p:nvPr/>
        </p:nvSpPr>
        <p:spPr>
          <a:xfrm>
            <a:off x="957595" y="3415598"/>
            <a:ext cx="576064" cy="683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cap="all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Source Sans Pro Semibold" pitchFamily="34" charset="0"/>
              </a:rPr>
              <a:t>2</a:t>
            </a:r>
          </a:p>
          <a:p>
            <a:endParaRPr lang="ru-RU" sz="3600" b="1" cap="all" smtClean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Source Sans Pro Semibold" pitchFamily="34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1687835" y="5148810"/>
            <a:ext cx="576064" cy="683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cap="all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Source Sans Pro Semibold" pitchFamily="34" charset="0"/>
              </a:rPr>
              <a:t>3</a:t>
            </a:r>
          </a:p>
          <a:p>
            <a:endParaRPr lang="ru-RU" sz="3600" b="1" cap="all" smtClean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Source Sans Pro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48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xtLst/>
        </p:spPr>
      </p:pic>
      <p:sp>
        <p:nvSpPr>
          <p:cNvPr id="12" name="Скругленный прямоугольник 11"/>
          <p:cNvSpPr/>
          <p:nvPr/>
        </p:nvSpPr>
        <p:spPr>
          <a:xfrm>
            <a:off x="1979712" y="4365104"/>
            <a:ext cx="6048672" cy="3600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2320464" y="4998649"/>
            <a:ext cx="6257983" cy="1508646"/>
          </a:xfrm>
          <a:prstGeom prst="roundRect">
            <a:avLst/>
          </a:prstGeom>
          <a:solidFill>
            <a:srgbClr val="FEC60D"/>
          </a:solidFill>
          <a:ln>
            <a:solidFill>
              <a:srgbClr val="FEC60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722878" y="2852936"/>
            <a:ext cx="7405890" cy="1256535"/>
          </a:xfrm>
          <a:prstGeom prst="roundRect">
            <a:avLst/>
          </a:prstGeom>
          <a:solidFill>
            <a:srgbClr val="FEC60D"/>
          </a:solidFill>
          <a:ln>
            <a:solidFill>
              <a:srgbClr val="FEC60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95736" y="476672"/>
            <a:ext cx="3096344" cy="1470025"/>
          </a:xfrm>
        </p:spPr>
        <p:txBody>
          <a:bodyPr/>
          <a:lstStyle/>
          <a:p>
            <a:r>
              <a:rPr lang="en-US" cap="all">
                <a:latin typeface="Aharoni" panose="02010803020104030203" pitchFamily="2" charset="-79"/>
                <a:cs typeface="Aharoni" panose="02010803020104030203" pitchFamily="2" charset="-79"/>
              </a:rPr>
              <a:t>Gift Card</a:t>
            </a:r>
            <a:endParaRPr lang="ru-RU">
              <a:cs typeface="Aharoni" panose="02010803020104030203" pitchFamily="2" charset="-79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320" y="1772816"/>
            <a:ext cx="6408712" cy="1080120"/>
          </a:xfrm>
        </p:spPr>
        <p:txBody>
          <a:bodyPr>
            <a:noAutofit/>
          </a:bodyPr>
          <a:lstStyle/>
          <a:p>
            <a:r>
              <a:rPr lang="en-US" sz="24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SmartCash Gift Card is an easy way to pay with SmartCash in just a few steps.</a:t>
            </a:r>
            <a:endParaRPr lang="en-US" sz="1800" b="1" cap="all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52202" y="2910638"/>
            <a:ext cx="7547242" cy="1141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Create Gift </a:t>
            </a:r>
            <a:r>
              <a:rPr lang="en-US" sz="2400" b="1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Card</a:t>
            </a:r>
            <a:r>
              <a:rPr lang="ru-RU" sz="2400" b="1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itchFamily="34" charset="0"/>
                <a:ea typeface="Source Sans Pro Semibold" pitchFamily="34" charset="0"/>
              </a:rPr>
              <a:t> </a:t>
            </a:r>
          </a:p>
          <a:p>
            <a:r>
              <a:rPr lang="en-US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On </a:t>
            </a:r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site </a:t>
            </a:r>
            <a:r>
              <a:rPr lang="en-US" sz="1800" u="sng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card.smartcash.cc</a:t>
            </a:r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you can easily create </a:t>
            </a:r>
            <a:r>
              <a:rPr lang="en-US" sz="20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10</a:t>
            </a:r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cards at a time. </a:t>
            </a:r>
            <a:r>
              <a:rPr lang="en-US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Just </a:t>
            </a:r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click "Download your Gift Card".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2214115" y="5095619"/>
            <a:ext cx="6470683" cy="1272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Link your Gift Card</a:t>
            </a:r>
          </a:p>
          <a:p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Go to the website </a:t>
            </a:r>
            <a:r>
              <a:rPr lang="en-US" sz="1800" u="sng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card.smartcash.cc</a:t>
            </a:r>
            <a:r>
              <a:rPr lang="en-US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</a:t>
            </a:r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and create your account, if you don’t have one. </a:t>
            </a:r>
            <a:r>
              <a:rPr lang="en-US" sz="1800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Click </a:t>
            </a:r>
            <a:r>
              <a:rPr lang="en-US" sz="18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on “Link Your Gift Card” by entering Card ID and PIN.</a:t>
            </a: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1230427" y="4392827"/>
            <a:ext cx="7547242" cy="341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Important advice: Keep your card information in a safe place only!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xtLst/>
        </p:spPr>
      </p:pic>
      <p:sp>
        <p:nvSpPr>
          <p:cNvPr id="17" name="Скругленный прямоугольник 16"/>
          <p:cNvSpPr/>
          <p:nvPr/>
        </p:nvSpPr>
        <p:spPr>
          <a:xfrm>
            <a:off x="-1188640" y="2389703"/>
            <a:ext cx="4680520" cy="2483849"/>
          </a:xfrm>
          <a:prstGeom prst="roundRect">
            <a:avLst/>
          </a:prstGeom>
          <a:solidFill>
            <a:srgbClr val="FEC60D"/>
          </a:solidFill>
          <a:ln>
            <a:solidFill>
              <a:srgbClr val="FEC60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248" y="476672"/>
            <a:ext cx="9144000" cy="1470025"/>
          </a:xfrm>
        </p:spPr>
        <p:txBody>
          <a:bodyPr>
            <a:normAutofit/>
          </a:bodyPr>
          <a:lstStyle/>
          <a:p>
            <a:r>
              <a:rPr lang="en-US" cap="all">
                <a:latin typeface="Aharoni" panose="02010803020104030203" pitchFamily="2" charset="-79"/>
                <a:cs typeface="Aharoni" panose="02010803020104030203" pitchFamily="2" charset="-79"/>
              </a:rPr>
              <a:t>SmartPay for Business</a:t>
            </a:r>
            <a:endParaRPr lang="ru-RU">
              <a:cs typeface="Aharoni" panose="02010803020104030203" pitchFamily="2" charset="-79"/>
            </a:endParaRP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54" y="2457319"/>
            <a:ext cx="4933345" cy="41143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  <p:sp>
        <p:nvSpPr>
          <p:cNvPr id="13" name="Подзаголовок 2"/>
          <p:cNvSpPr txBox="1">
            <a:spLocks/>
          </p:cNvSpPr>
          <p:nvPr/>
        </p:nvSpPr>
        <p:spPr>
          <a:xfrm>
            <a:off x="57837" y="2526134"/>
            <a:ext cx="3242675" cy="2885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9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For stores that do sales and transactions in-person - you can use simple SmartPay app</a:t>
            </a:r>
            <a:r>
              <a:rPr lang="en-US" sz="1900" b="1" cap="all" smtClean="0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.</a:t>
            </a:r>
            <a:endParaRPr lang="ru-RU" sz="1900" b="1" cap="all" smtClean="0">
              <a:solidFill>
                <a:schemeClr val="tx1">
                  <a:lumMod val="75000"/>
                  <a:lumOff val="25000"/>
                </a:schemeClr>
              </a:solidFill>
              <a:latin typeface="Source Sans Pro Semibold" pitchFamily="34" charset="0"/>
              <a:ea typeface="Source Sans Pro Semibold" pitchFamily="34" charset="0"/>
            </a:endParaRPr>
          </a:p>
          <a:p>
            <a:pPr algn="just"/>
            <a:endParaRPr lang="en-US" sz="1900" b="1" cap="all">
              <a:solidFill>
                <a:schemeClr val="tx1">
                  <a:lumMod val="75000"/>
                  <a:lumOff val="2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  <a:p>
            <a:pPr algn="just"/>
            <a:r>
              <a:rPr lang="en-US" sz="19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Register your business at business.smartcash.cc</a:t>
            </a:r>
          </a:p>
        </p:txBody>
      </p:sp>
    </p:spTree>
    <p:extLst>
      <p:ext uri="{BB962C8B-B14F-4D97-AF65-F5344CB8AC3E}">
        <p14:creationId xmlns:p14="http://schemas.microsoft.com/office/powerpoint/2010/main" val="26773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xtLst/>
        </p:spPr>
      </p:pic>
      <p:sp>
        <p:nvSpPr>
          <p:cNvPr id="7" name="Rectangle 5"/>
          <p:cNvSpPr/>
          <p:nvPr/>
        </p:nvSpPr>
        <p:spPr>
          <a:xfrm>
            <a:off x="0" y="3645023"/>
            <a:ext cx="9144000" cy="3766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6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CONTACT US!</a:t>
            </a:r>
            <a:r>
              <a:rPr lang="en-GB" sz="3200" b="1" i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/>
            </a:r>
            <a:br>
              <a:rPr lang="en-GB" sz="3200" b="1" i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</a:br>
            <a:endParaRPr lang="en-GB" sz="1050" b="1" i="1" smtClean="0">
              <a:ln w="0"/>
              <a:solidFill>
                <a:schemeClr val="tx1">
                  <a:lumMod val="85000"/>
                  <a:lumOff val="15000"/>
                </a:schemeClr>
              </a:solidFill>
              <a:latin typeface="Ropa Sans" panose="02000000000000000000" pitchFamily="2" charset="0"/>
              <a:ea typeface="Source Sans Pro Semibold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800" b="1" smtClean="0">
                <a:ln w="0"/>
                <a:latin typeface="Ropa Sans" panose="02000000000000000000" pitchFamily="2" charset="0"/>
              </a:rPr>
              <a:t>            </a:t>
            </a:r>
            <a:r>
              <a:rPr lang="en-GB" sz="28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@scashofficial                </a:t>
            </a:r>
            <a:r>
              <a:rPr lang="en-GB" sz="20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</a:t>
            </a:r>
            <a:r>
              <a:rPr lang="en-GB" sz="28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discord.smartcash.cc</a:t>
            </a:r>
          </a:p>
          <a:p>
            <a:pPr>
              <a:lnSpc>
                <a:spcPct val="150000"/>
              </a:lnSpc>
            </a:pPr>
            <a:r>
              <a:rPr lang="en-GB" sz="28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 </a:t>
            </a:r>
            <a:r>
              <a:rPr lang="en-GB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</a:t>
            </a:r>
            <a:r>
              <a:rPr lang="en-GB" sz="2800" b="1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Ropa Sans" panose="02000000000000000000" pitchFamily="2" charset="0"/>
                <a:ea typeface="Source Sans Pro Semibold" pitchFamily="34" charset="0"/>
              </a:rPr>
              <a:t>         smartcashchat                 hello@smartcash.cc</a:t>
            </a:r>
          </a:p>
          <a:p>
            <a:pPr>
              <a:lnSpc>
                <a:spcPts val="3400"/>
              </a:lnSpc>
            </a:pPr>
            <a:r>
              <a:rPr lang="en-GB" sz="2800" b="1" smtClean="0">
                <a:ln w="0"/>
                <a:latin typeface="Source Sans Pro Semibold" pitchFamily="34" charset="0"/>
                <a:ea typeface="Source Sans Pro Semibold" pitchFamily="34" charset="0"/>
              </a:rPr>
              <a:t/>
            </a:r>
            <a:br>
              <a:rPr lang="en-GB" sz="2800" b="1" smtClean="0">
                <a:ln w="0"/>
                <a:latin typeface="Source Sans Pro Semibold" pitchFamily="34" charset="0"/>
                <a:ea typeface="Source Sans Pro Semibold" pitchFamily="34" charset="0"/>
              </a:rPr>
            </a:br>
            <a:r>
              <a:rPr lang="en-GB" sz="2800" b="1" smtClean="0">
                <a:ln w="0"/>
                <a:latin typeface="Corbel" panose="020B0503020204020204" pitchFamily="34" charset="0"/>
              </a:rPr>
              <a:t/>
            </a:r>
            <a:br>
              <a:rPr lang="en-GB" sz="2800" b="1" smtClean="0">
                <a:ln w="0"/>
                <a:latin typeface="Corbel" panose="020B0503020204020204" pitchFamily="34" charset="0"/>
              </a:rPr>
            </a:br>
            <a:endParaRPr lang="en-GB" sz="2800" b="1" dirty="0">
              <a:ln w="0"/>
              <a:solidFill>
                <a:srgbClr val="FFBF13"/>
              </a:solidFill>
              <a:latin typeface="Corbel" panose="020B0503020204020204" pitchFamily="34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-185358" y="4092717"/>
            <a:ext cx="2736303" cy="108012"/>
          </a:xfrm>
          <a:prstGeom prst="roundRect">
            <a:avLst/>
          </a:prstGeom>
          <a:solidFill>
            <a:srgbClr val="FEC60D"/>
          </a:solidFill>
          <a:ln>
            <a:solidFill>
              <a:srgbClr val="FEC60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4" descr="C:\Users\Admin\Desktop\close-envelop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790" y="5545543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112" y="4870634"/>
            <a:ext cx="667412" cy="53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2" y="4891391"/>
            <a:ext cx="648072" cy="509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 descr="C:\Users\Admin\Desktop\1200px-Telegram_logo.sv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50" y="5559699"/>
            <a:ext cx="475744" cy="47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Скругленный прямоугольник 14"/>
          <p:cNvSpPr/>
          <p:nvPr/>
        </p:nvSpPr>
        <p:spPr>
          <a:xfrm>
            <a:off x="6588224" y="4092717"/>
            <a:ext cx="2736303" cy="108012"/>
          </a:xfrm>
          <a:prstGeom prst="roundRect">
            <a:avLst/>
          </a:prstGeom>
          <a:solidFill>
            <a:srgbClr val="FEC60D"/>
          </a:solidFill>
          <a:ln>
            <a:solidFill>
              <a:srgbClr val="FEC60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 descr="C:\Users\Admin\Desktop\SmartCash Logo (L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92" y="1556792"/>
            <a:ext cx="6634391" cy="16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315</Words>
  <Application>Microsoft Office PowerPoint</Application>
  <PresentationFormat>Экран (4:3)</PresentationFormat>
  <Paragraphs>48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Verdana</vt:lpstr>
      <vt:lpstr>Corbel</vt:lpstr>
      <vt:lpstr>Aharoni</vt:lpstr>
      <vt:lpstr>Calibri</vt:lpstr>
      <vt:lpstr>Ropa Sans</vt:lpstr>
      <vt:lpstr>Source Sans Pro Semibold</vt:lpstr>
      <vt:lpstr>Тема Office</vt:lpstr>
      <vt:lpstr>Презентация PowerPoint</vt:lpstr>
      <vt:lpstr>INTRODUCTION</vt:lpstr>
      <vt:lpstr>ADVANTAGES</vt:lpstr>
      <vt:lpstr>SmartCard</vt:lpstr>
      <vt:lpstr> Your Card</vt:lpstr>
      <vt:lpstr>How to use</vt:lpstr>
      <vt:lpstr>Gift Card</vt:lpstr>
      <vt:lpstr>SmartPay for Business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25</cp:revision>
  <dcterms:created xsi:type="dcterms:W3CDTF">2019-01-23T07:41:23Z</dcterms:created>
  <dcterms:modified xsi:type="dcterms:W3CDTF">2019-01-23T14:17:05Z</dcterms:modified>
</cp:coreProperties>
</file>